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3" r:id="rId6"/>
    <p:sldId id="260" r:id="rId7"/>
    <p:sldId id="261" r:id="rId8"/>
    <p:sldId id="262" r:id="rId9"/>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r-Latn-C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806613331837529E-2"/>
          <c:y val="0.20886327094785676"/>
          <c:w val="0.73051172193259095"/>
          <c:h val="0.78245546693781565"/>
        </c:manualLayout>
      </c:layout>
      <c:pieChart>
        <c:varyColors val="1"/>
        <c:ser>
          <c:idx val="0"/>
          <c:order val="0"/>
          <c:tx>
            <c:strRef>
              <c:f>Sheet1!$B$1</c:f>
              <c:strCache>
                <c:ptCount val="1"/>
                <c:pt idx="0">
                  <c:v>1st Qtr</c:v>
                </c:pt>
              </c:strCache>
            </c:strRef>
          </c:tx>
          <c:spPr>
            <a:solidFill>
              <a:srgbClr val="00FFFF"/>
            </a:solidFill>
            <a:ln w="12700">
              <a:solidFill>
                <a:srgbClr val="000000"/>
              </a:solidFill>
              <a:prstDash val="solid"/>
            </a:ln>
          </c:spPr>
          <c:explosion val="12"/>
          <c:dPt>
            <c:idx val="0"/>
            <c:bubble3D val="0"/>
          </c:dPt>
          <c:dPt>
            <c:idx val="1"/>
            <c:bubble3D val="0"/>
          </c:dPt>
          <c:dPt>
            <c:idx val="2"/>
            <c:bubble3D val="0"/>
          </c:dPt>
          <c:dPt>
            <c:idx val="3"/>
            <c:bubble3D val="0"/>
            <c:spPr>
              <a:solidFill>
                <a:srgbClr val="FFFF00"/>
              </a:solidFill>
              <a:ln w="12700">
                <a:solidFill>
                  <a:srgbClr val="000000"/>
                </a:solidFill>
                <a:prstDash val="solid"/>
              </a:ln>
            </c:spPr>
          </c:dPt>
          <c:dLbls>
            <c:dLbl>
              <c:idx val="0"/>
              <c:layout>
                <c:manualLayout>
                  <c:x val="-0.13679713555900103"/>
                  <c:y val="-8.7369324139684157E-4"/>
                </c:manualLayout>
              </c:layout>
              <c:numFmt formatCode="0%" sourceLinked="0"/>
              <c:spPr>
                <a:noFill/>
                <a:ln w="25399">
                  <a:noFill/>
                </a:ln>
              </c:spPr>
              <c:txPr>
                <a:bodyPr/>
                <a:lstStyle/>
                <a:p>
                  <a:pPr>
                    <a:defRPr sz="1400" b="0" i="0" u="none" strike="noStrike" baseline="0">
                      <a:solidFill>
                        <a:srgbClr val="FFFF00"/>
                      </a:solidFill>
                      <a:latin typeface="Calibri"/>
                      <a:ea typeface="Calibri"/>
                      <a:cs typeface="Calibri"/>
                    </a:defRPr>
                  </a:pPr>
                  <a:endParaRPr lang="sr-Latn-RS"/>
                </a:p>
              </c:txPr>
              <c:dLblPos val="bestFit"/>
              <c:showLegendKey val="0"/>
              <c:showVal val="0"/>
              <c:showCatName val="1"/>
              <c:showSerName val="0"/>
              <c:showPercent val="1"/>
              <c:showBubbleSize val="0"/>
              <c:separator> </c:separator>
            </c:dLbl>
            <c:dLbl>
              <c:idx val="1"/>
              <c:layout>
                <c:manualLayout>
                  <c:x val="-9.0836878799752333E-3"/>
                  <c:y val="-2.433147977503098E-2"/>
                </c:manualLayout>
              </c:layout>
              <c:dLblPos val="bestFit"/>
              <c:showLegendKey val="0"/>
              <c:showVal val="0"/>
              <c:showCatName val="1"/>
              <c:showSerName val="0"/>
              <c:showPercent val="1"/>
              <c:showBubbleSize val="0"/>
              <c:separator> </c:separator>
            </c:dLbl>
            <c:dLbl>
              <c:idx val="2"/>
              <c:layout>
                <c:manualLayout>
                  <c:x val="4.6739638365985166E-2"/>
                  <c:y val="3.0642305614692892E-2"/>
                </c:manualLayout>
              </c:layout>
              <c:dLblPos val="bestFit"/>
              <c:showLegendKey val="0"/>
              <c:showVal val="0"/>
              <c:showCatName val="1"/>
              <c:showSerName val="0"/>
              <c:showPercent val="1"/>
              <c:showBubbleSize val="0"/>
              <c:separator> </c:separator>
            </c:dLbl>
            <c:dLbl>
              <c:idx val="3"/>
              <c:layout>
                <c:manualLayout>
                  <c:x val="0.1774225204736001"/>
                  <c:y val="-0.24557923167360426"/>
                </c:manualLayout>
              </c:layout>
              <c:numFmt formatCode="0%" sourceLinked="0"/>
              <c:spPr>
                <a:noFill/>
                <a:ln w="25399">
                  <a:noFill/>
                </a:ln>
              </c:spPr>
              <c:txPr>
                <a:bodyPr/>
                <a:lstStyle/>
                <a:p>
                  <a:pPr>
                    <a:defRPr sz="1200" b="0" i="0" u="none" strike="noStrike" baseline="0">
                      <a:solidFill>
                        <a:srgbClr val="002060"/>
                      </a:solidFill>
                      <a:latin typeface="Calibri"/>
                      <a:ea typeface="Calibri"/>
                      <a:cs typeface="Calibri"/>
                    </a:defRPr>
                  </a:pPr>
                  <a:endParaRPr lang="sr-Latn-RS"/>
                </a:p>
              </c:txPr>
              <c:dLblPos val="bestFit"/>
              <c:showLegendKey val="0"/>
              <c:showVal val="0"/>
              <c:showCatName val="1"/>
              <c:showSerName val="0"/>
              <c:showPercent val="1"/>
              <c:showBubbleSize val="0"/>
              <c:separator> </c:separator>
            </c:dLbl>
            <c:numFmt formatCode="0%" sourceLinked="0"/>
            <c:spPr>
              <a:noFill/>
              <a:ln w="25399">
                <a:noFill/>
              </a:ln>
            </c:spPr>
            <c:txPr>
              <a:bodyPr/>
              <a:lstStyle/>
              <a:p>
                <a:pPr>
                  <a:defRPr sz="1200" b="0" i="0" u="none" strike="noStrike" baseline="0">
                    <a:solidFill>
                      <a:srgbClr val="FFFF00"/>
                    </a:solidFill>
                    <a:latin typeface="Calibri"/>
                    <a:ea typeface="Calibri"/>
                    <a:cs typeface="Calibri"/>
                  </a:defRPr>
                </a:pPr>
                <a:endParaRPr lang="sr-Latn-RS"/>
              </a:p>
            </c:txPr>
            <c:showLegendKey val="0"/>
            <c:showVal val="0"/>
            <c:showCatName val="1"/>
            <c:showSerName val="0"/>
            <c:showPercent val="1"/>
            <c:showBubbleSize val="0"/>
            <c:separator> </c:separator>
            <c:showLeaderLines val="1"/>
          </c:dLbls>
          <c:cat>
            <c:strRef>
              <c:f>Sheet1!$A$2:$A$5</c:f>
              <c:strCache>
                <c:ptCount val="4"/>
                <c:pt idx="0">
                  <c:v>Tanka izolacija</c:v>
                </c:pt>
                <c:pt idx="1">
                  <c:v>Namotaj </c:v>
                </c:pt>
                <c:pt idx="2">
                  <c:v>Debela izolacija</c:v>
                </c:pt>
                <c:pt idx="3">
                  <c:v>Ulje</c:v>
                </c:pt>
              </c:strCache>
            </c:strRef>
          </c:cat>
          <c:val>
            <c:numRef>
              <c:f>Sheet1!$B$2:$B$5</c:f>
              <c:numCache>
                <c:formatCode>General</c:formatCode>
                <c:ptCount val="4"/>
                <c:pt idx="0">
                  <c:v>2</c:v>
                </c:pt>
                <c:pt idx="1">
                  <c:v>3</c:v>
                </c:pt>
                <c:pt idx="2">
                  <c:v>5</c:v>
                </c:pt>
                <c:pt idx="3">
                  <c:v>90</c:v>
                </c:pt>
              </c:numCache>
            </c:numRef>
          </c:val>
        </c:ser>
        <c:ser>
          <c:idx val="1"/>
          <c:order val="1"/>
          <c:tx>
            <c:strRef>
              <c:f>Sheet1!$C$1</c:f>
              <c:strCache>
                <c:ptCount val="1"/>
              </c:strCache>
            </c:strRef>
          </c:tx>
          <c:spPr>
            <a:solidFill>
              <a:srgbClr val="993366"/>
            </a:solidFill>
            <a:ln w="12700">
              <a:solidFill>
                <a:srgbClr val="000000"/>
              </a:solidFill>
              <a:prstDash val="solid"/>
            </a:ln>
          </c:spPr>
          <c:explosion val="25"/>
          <c:dPt>
            <c:idx val="0"/>
            <c:bubble3D val="0"/>
            <c:spPr>
              <a:solidFill>
                <a:srgbClr val="9999FF"/>
              </a:solidFill>
              <a:ln w="12700">
                <a:solidFill>
                  <a:srgbClr val="000000"/>
                </a:solidFill>
                <a:prstDash val="solid"/>
              </a:ln>
            </c:spPr>
          </c:dPt>
          <c:dPt>
            <c:idx val="1"/>
            <c:bubble3D val="0"/>
          </c:dPt>
          <c:dPt>
            <c:idx val="2"/>
            <c:bubble3D val="0"/>
            <c:spPr>
              <a:solidFill>
                <a:srgbClr val="FFFFCC"/>
              </a:solidFill>
              <a:ln w="12700">
                <a:solidFill>
                  <a:srgbClr val="000000"/>
                </a:solidFill>
                <a:prstDash val="solid"/>
              </a:ln>
            </c:spPr>
          </c:dPt>
          <c:dPt>
            <c:idx val="3"/>
            <c:bubble3D val="0"/>
            <c:spPr>
              <a:solidFill>
                <a:srgbClr val="CCFFFF"/>
              </a:solidFill>
              <a:ln w="12700">
                <a:solidFill>
                  <a:srgbClr val="000000"/>
                </a:solidFill>
                <a:prstDash val="solid"/>
              </a:ln>
            </c:spPr>
          </c:dPt>
          <c:dLbls>
            <c:numFmt formatCode="0%" sourceLinked="0"/>
            <c:spPr>
              <a:noFill/>
              <a:ln w="25399">
                <a:noFill/>
              </a:ln>
            </c:spPr>
            <c:txPr>
              <a:bodyPr/>
              <a:lstStyle/>
              <a:p>
                <a:pPr>
                  <a:defRPr sz="1050" b="0" i="0" u="none" strike="noStrike" baseline="0">
                    <a:solidFill>
                      <a:srgbClr val="000000"/>
                    </a:solidFill>
                    <a:latin typeface="Calibri"/>
                    <a:ea typeface="Calibri"/>
                    <a:cs typeface="Calibri"/>
                  </a:defRPr>
                </a:pPr>
                <a:endParaRPr lang="sr-Latn-RS"/>
              </a:p>
            </c:txPr>
            <c:showLegendKey val="0"/>
            <c:showVal val="0"/>
            <c:showCatName val="1"/>
            <c:showSerName val="0"/>
            <c:showPercent val="1"/>
            <c:showBubbleSize val="0"/>
            <c:separator> </c:separator>
            <c:showLeaderLines val="1"/>
          </c:dLbls>
          <c:cat>
            <c:strRef>
              <c:f>Sheet1!$A$2:$A$5</c:f>
              <c:strCache>
                <c:ptCount val="4"/>
                <c:pt idx="0">
                  <c:v>Tanka izolacija</c:v>
                </c:pt>
                <c:pt idx="1">
                  <c:v>Namotaj </c:v>
                </c:pt>
                <c:pt idx="2">
                  <c:v>Debela izolacija</c:v>
                </c:pt>
                <c:pt idx="3">
                  <c:v>Ulje</c:v>
                </c:pt>
              </c:strCache>
            </c:strRef>
          </c:cat>
          <c:val>
            <c:numRef>
              <c:f>Sheet1!$C$2:$C$5</c:f>
              <c:numCache>
                <c:formatCode>General</c:formatCode>
                <c:ptCount val="4"/>
              </c:numCache>
            </c:numRef>
          </c:val>
        </c:ser>
        <c:ser>
          <c:idx val="2"/>
          <c:order val="2"/>
          <c:tx>
            <c:strRef>
              <c:f>Sheet1!$D$1</c:f>
              <c:strCache>
                <c:ptCount val="1"/>
              </c:strCache>
            </c:strRef>
          </c:tx>
          <c:spPr>
            <a:solidFill>
              <a:srgbClr val="FFFFCC"/>
            </a:solidFill>
            <a:ln w="12700">
              <a:solidFill>
                <a:srgbClr val="000000"/>
              </a:solidFill>
              <a:prstDash val="solid"/>
            </a:ln>
          </c:spPr>
          <c:explosion val="25"/>
          <c:dPt>
            <c:idx val="0"/>
            <c:bubble3D val="0"/>
            <c:spPr>
              <a:solidFill>
                <a:srgbClr val="9999FF"/>
              </a:solidFill>
              <a:ln w="12700">
                <a:solidFill>
                  <a:srgbClr val="000000"/>
                </a:solidFill>
                <a:prstDash val="solid"/>
              </a:ln>
            </c:spPr>
          </c:dPt>
          <c:dPt>
            <c:idx val="1"/>
            <c:bubble3D val="0"/>
            <c:spPr>
              <a:solidFill>
                <a:srgbClr val="993366"/>
              </a:solidFill>
              <a:ln w="12700">
                <a:solidFill>
                  <a:srgbClr val="000000"/>
                </a:solidFill>
                <a:prstDash val="solid"/>
              </a:ln>
            </c:spPr>
          </c:dPt>
          <c:dPt>
            <c:idx val="2"/>
            <c:bubble3D val="0"/>
          </c:dPt>
          <c:dPt>
            <c:idx val="3"/>
            <c:bubble3D val="0"/>
            <c:spPr>
              <a:solidFill>
                <a:srgbClr val="CCFFFF"/>
              </a:solidFill>
              <a:ln w="12700">
                <a:solidFill>
                  <a:srgbClr val="000000"/>
                </a:solidFill>
                <a:prstDash val="solid"/>
              </a:ln>
            </c:spPr>
          </c:dPt>
          <c:dLbls>
            <c:numFmt formatCode="0%" sourceLinked="0"/>
            <c:spPr>
              <a:noFill/>
              <a:ln w="25399">
                <a:noFill/>
              </a:ln>
            </c:spPr>
            <c:txPr>
              <a:bodyPr/>
              <a:lstStyle/>
              <a:p>
                <a:pPr>
                  <a:defRPr sz="1050" b="0" i="0" u="none" strike="noStrike" baseline="0">
                    <a:solidFill>
                      <a:srgbClr val="000000"/>
                    </a:solidFill>
                    <a:latin typeface="Calibri"/>
                    <a:ea typeface="Calibri"/>
                    <a:cs typeface="Calibri"/>
                  </a:defRPr>
                </a:pPr>
                <a:endParaRPr lang="sr-Latn-RS"/>
              </a:p>
            </c:txPr>
            <c:showLegendKey val="0"/>
            <c:showVal val="0"/>
            <c:showCatName val="1"/>
            <c:showSerName val="0"/>
            <c:showPercent val="1"/>
            <c:showBubbleSize val="0"/>
            <c:separator> </c:separator>
            <c:showLeaderLines val="1"/>
          </c:dLbls>
          <c:cat>
            <c:strRef>
              <c:f>Sheet1!$A$2:$A$5</c:f>
              <c:strCache>
                <c:ptCount val="4"/>
                <c:pt idx="0">
                  <c:v>Tanka izolacija</c:v>
                </c:pt>
                <c:pt idx="1">
                  <c:v>Namotaj </c:v>
                </c:pt>
                <c:pt idx="2">
                  <c:v>Debela izolacija</c:v>
                </c:pt>
                <c:pt idx="3">
                  <c:v>Ulje</c:v>
                </c:pt>
              </c:strCache>
            </c:strRef>
          </c:cat>
          <c:val>
            <c:numRef>
              <c:f>Sheet1!$D$2:$D$5</c:f>
              <c:numCache>
                <c:formatCode>General</c:formatCode>
                <c:ptCount val="4"/>
              </c:numCache>
            </c:numRef>
          </c:val>
        </c:ser>
        <c:ser>
          <c:idx val="3"/>
          <c:order val="3"/>
          <c:tx>
            <c:strRef>
              <c:f>Sheet1!$E$1</c:f>
              <c:strCache>
                <c:ptCount val="1"/>
              </c:strCache>
            </c:strRef>
          </c:tx>
          <c:spPr>
            <a:solidFill>
              <a:srgbClr val="CCFFFF"/>
            </a:solidFill>
            <a:ln w="12700">
              <a:solidFill>
                <a:srgbClr val="000000"/>
              </a:solidFill>
              <a:prstDash val="solid"/>
            </a:ln>
          </c:spPr>
          <c:explosion val="25"/>
          <c:dPt>
            <c:idx val="0"/>
            <c:bubble3D val="0"/>
            <c:spPr>
              <a:solidFill>
                <a:srgbClr val="9999FF"/>
              </a:solidFill>
              <a:ln w="12700">
                <a:solidFill>
                  <a:srgbClr val="000000"/>
                </a:solidFill>
                <a:prstDash val="solid"/>
              </a:ln>
            </c:spPr>
          </c:dPt>
          <c:dPt>
            <c:idx val="1"/>
            <c:bubble3D val="0"/>
            <c:spPr>
              <a:solidFill>
                <a:srgbClr val="993366"/>
              </a:solidFill>
              <a:ln w="12700">
                <a:solidFill>
                  <a:srgbClr val="000000"/>
                </a:solidFill>
                <a:prstDash val="solid"/>
              </a:ln>
            </c:spPr>
          </c:dPt>
          <c:dPt>
            <c:idx val="2"/>
            <c:bubble3D val="0"/>
            <c:spPr>
              <a:solidFill>
                <a:srgbClr val="FFFFCC"/>
              </a:solidFill>
              <a:ln w="12700">
                <a:solidFill>
                  <a:srgbClr val="000000"/>
                </a:solidFill>
                <a:prstDash val="solid"/>
              </a:ln>
            </c:spPr>
          </c:dPt>
          <c:dPt>
            <c:idx val="3"/>
            <c:bubble3D val="0"/>
          </c:dPt>
          <c:dLbls>
            <c:numFmt formatCode="0%" sourceLinked="0"/>
            <c:spPr>
              <a:noFill/>
              <a:ln w="25399">
                <a:noFill/>
              </a:ln>
            </c:spPr>
            <c:txPr>
              <a:bodyPr/>
              <a:lstStyle/>
              <a:p>
                <a:pPr>
                  <a:defRPr sz="1050" b="0" i="0" u="none" strike="noStrike" baseline="0">
                    <a:solidFill>
                      <a:srgbClr val="000000"/>
                    </a:solidFill>
                    <a:latin typeface="Calibri"/>
                    <a:ea typeface="Calibri"/>
                    <a:cs typeface="Calibri"/>
                  </a:defRPr>
                </a:pPr>
                <a:endParaRPr lang="sr-Latn-RS"/>
              </a:p>
            </c:txPr>
            <c:showLegendKey val="0"/>
            <c:showVal val="0"/>
            <c:showCatName val="1"/>
            <c:showSerName val="0"/>
            <c:showPercent val="1"/>
            <c:showBubbleSize val="0"/>
            <c:separator> </c:separator>
            <c:showLeaderLines val="1"/>
          </c:dLbls>
          <c:cat>
            <c:strRef>
              <c:f>Sheet1!$A$2:$A$5</c:f>
              <c:strCache>
                <c:ptCount val="4"/>
                <c:pt idx="0">
                  <c:v>Tanka izolacija</c:v>
                </c:pt>
                <c:pt idx="1">
                  <c:v>Namotaj </c:v>
                </c:pt>
                <c:pt idx="2">
                  <c:v>Debela izolacija</c:v>
                </c:pt>
                <c:pt idx="3">
                  <c:v>Ulje</c:v>
                </c:pt>
              </c:strCache>
            </c:strRef>
          </c:cat>
          <c:val>
            <c:numRef>
              <c:f>Sheet1!$E$2:$E$5</c:f>
              <c:numCache>
                <c:formatCode>General</c:formatCode>
                <c:ptCount val="4"/>
              </c:numCache>
            </c:numRef>
          </c:val>
        </c:ser>
        <c:dLbls>
          <c:showLegendKey val="0"/>
          <c:showVal val="0"/>
          <c:showCatName val="1"/>
          <c:showSerName val="0"/>
          <c:showPercent val="1"/>
          <c:showBubbleSize val="0"/>
          <c:separator> </c:separator>
          <c:showLeaderLines val="1"/>
        </c:dLbls>
        <c:firstSliceAng val="0"/>
      </c:pieChart>
      <c:spPr>
        <a:noFill/>
        <a:ln w="25400">
          <a:noFill/>
        </a:ln>
      </c:spPr>
    </c:plotArea>
    <c:plotVisOnly val="1"/>
    <c:dispBlanksAs val="zero"/>
    <c:showDLblsOverMax val="0"/>
  </c:chart>
  <c:spPr>
    <a:noFill/>
    <a:ln>
      <a:noFill/>
    </a:ln>
  </c:spPr>
  <c:txPr>
    <a:bodyPr/>
    <a:lstStyle/>
    <a:p>
      <a:pPr>
        <a:defRPr sz="550" b="0" i="0" u="none" strike="noStrike" baseline="0">
          <a:solidFill>
            <a:srgbClr val="000000"/>
          </a:solidFill>
          <a:latin typeface="Calibri"/>
          <a:ea typeface="Calibri"/>
          <a:cs typeface="Calibri"/>
        </a:defRPr>
      </a:pPr>
      <a:endParaRPr lang="sr-Latn-R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r-Latn-C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037712113621012E-2"/>
          <c:y val="2.8544236899620021E-3"/>
          <c:w val="0.96713123815540114"/>
          <c:h val="0.99714557631003797"/>
        </c:manualLayout>
      </c:layout>
      <c:pieChart>
        <c:varyColors val="1"/>
        <c:ser>
          <c:idx val="0"/>
          <c:order val="0"/>
          <c:tx>
            <c:strRef>
              <c:f>Sheet1!$B$1</c:f>
              <c:strCache>
                <c:ptCount val="1"/>
                <c:pt idx="0">
                  <c:v>1st Qtr</c:v>
                </c:pt>
              </c:strCache>
            </c:strRef>
          </c:tx>
          <c:spPr>
            <a:solidFill>
              <a:srgbClr val="00CCFF"/>
            </a:solidFill>
            <a:ln w="12721">
              <a:solidFill>
                <a:srgbClr val="000000"/>
              </a:solidFill>
              <a:prstDash val="solid"/>
            </a:ln>
          </c:spPr>
          <c:explosion val="41"/>
          <c:dPt>
            <c:idx val="0"/>
            <c:bubble3D val="0"/>
            <c:spPr>
              <a:solidFill>
                <a:srgbClr val="92D050"/>
              </a:solidFill>
              <a:ln w="12721">
                <a:solidFill>
                  <a:srgbClr val="000000"/>
                </a:solidFill>
                <a:prstDash val="solid"/>
              </a:ln>
            </c:spPr>
          </c:dPt>
          <c:dPt>
            <c:idx val="1"/>
            <c:bubble3D val="0"/>
            <c:spPr>
              <a:solidFill>
                <a:srgbClr val="FF0000"/>
              </a:solidFill>
              <a:ln w="12721">
                <a:solidFill>
                  <a:srgbClr val="000000"/>
                </a:solidFill>
                <a:prstDash val="solid"/>
              </a:ln>
            </c:spPr>
          </c:dPt>
          <c:dPt>
            <c:idx val="2"/>
            <c:bubble3D val="0"/>
            <c:spPr>
              <a:solidFill>
                <a:schemeClr val="tx2">
                  <a:lumMod val="60000"/>
                  <a:lumOff val="40000"/>
                </a:schemeClr>
              </a:solidFill>
              <a:ln w="12721">
                <a:solidFill>
                  <a:srgbClr val="000000"/>
                </a:solidFill>
                <a:prstDash val="solid"/>
              </a:ln>
            </c:spPr>
          </c:dPt>
          <c:dPt>
            <c:idx val="3"/>
            <c:bubble3D val="0"/>
            <c:spPr>
              <a:solidFill>
                <a:srgbClr val="FFFF00"/>
              </a:solidFill>
              <a:ln w="12721">
                <a:solidFill>
                  <a:srgbClr val="000000"/>
                </a:solidFill>
                <a:prstDash val="solid"/>
              </a:ln>
            </c:spPr>
          </c:dPt>
          <c:dLbls>
            <c:dLbl>
              <c:idx val="0"/>
              <c:layout>
                <c:manualLayout>
                  <c:x val="-0.20357452531365572"/>
                  <c:y val="0.11613360752178449"/>
                </c:manualLayout>
              </c:layout>
              <c:dLblPos val="bestFit"/>
              <c:showLegendKey val="0"/>
              <c:showVal val="0"/>
              <c:showCatName val="1"/>
              <c:showSerName val="0"/>
              <c:showPercent val="1"/>
              <c:showBubbleSize val="0"/>
              <c:separator> </c:separator>
            </c:dLbl>
            <c:dLbl>
              <c:idx val="1"/>
              <c:layout>
                <c:manualLayout>
                  <c:x val="-7.1482494499749499E-2"/>
                  <c:y val="-0.11463946670634466"/>
                </c:manualLayout>
              </c:layout>
              <c:dLblPos val="bestFit"/>
              <c:showLegendKey val="0"/>
              <c:showVal val="0"/>
              <c:showCatName val="1"/>
              <c:showSerName val="0"/>
              <c:showPercent val="1"/>
              <c:showBubbleSize val="0"/>
              <c:separator> </c:separator>
            </c:dLbl>
            <c:dLbl>
              <c:idx val="2"/>
              <c:layout>
                <c:manualLayout>
                  <c:x val="0.12466882773868909"/>
                  <c:y val="-9.8689926909347664E-2"/>
                </c:manualLayout>
              </c:layout>
              <c:numFmt formatCode="0%" sourceLinked="0"/>
              <c:spPr>
                <a:noFill/>
                <a:ln w="25443">
                  <a:noFill/>
                </a:ln>
              </c:spPr>
              <c:txPr>
                <a:bodyPr/>
                <a:lstStyle/>
                <a:p>
                  <a:pPr>
                    <a:defRPr sz="1200" b="0" i="0" u="none" strike="noStrike" baseline="0">
                      <a:solidFill>
                        <a:srgbClr val="002060"/>
                      </a:solidFill>
                      <a:latin typeface="Calibri"/>
                      <a:ea typeface="Calibri"/>
                      <a:cs typeface="Calibri"/>
                    </a:defRPr>
                  </a:pPr>
                  <a:endParaRPr lang="sr-Latn-RS"/>
                </a:p>
              </c:txPr>
              <c:dLblPos val="bestFit"/>
              <c:showLegendKey val="0"/>
              <c:showVal val="0"/>
              <c:showCatName val="1"/>
              <c:showSerName val="0"/>
              <c:showPercent val="1"/>
              <c:showBubbleSize val="0"/>
              <c:separator> </c:separator>
            </c:dLbl>
            <c:dLbl>
              <c:idx val="3"/>
              <c:layout>
                <c:manualLayout>
                  <c:x val="-8.075055274794693E-2"/>
                  <c:y val="2.7904500682899989E-2"/>
                </c:manualLayout>
              </c:layout>
              <c:dLblPos val="bestFit"/>
              <c:showLegendKey val="0"/>
              <c:showVal val="0"/>
              <c:showCatName val="1"/>
              <c:showSerName val="0"/>
              <c:showPercent val="1"/>
              <c:showBubbleSize val="0"/>
              <c:separator> </c:separator>
            </c:dLbl>
            <c:numFmt formatCode="0%" sourceLinked="0"/>
            <c:spPr>
              <a:noFill/>
              <a:ln w="25443">
                <a:noFill/>
              </a:ln>
            </c:spPr>
            <c:txPr>
              <a:bodyPr/>
              <a:lstStyle/>
              <a:p>
                <a:pPr>
                  <a:defRPr sz="1400" b="0" i="0" u="none" strike="noStrike" baseline="0">
                    <a:solidFill>
                      <a:srgbClr val="002060"/>
                    </a:solidFill>
                    <a:latin typeface="Calibri"/>
                    <a:ea typeface="Calibri"/>
                    <a:cs typeface="Calibri"/>
                  </a:defRPr>
                </a:pPr>
                <a:endParaRPr lang="sr-Latn-RS"/>
              </a:p>
            </c:txPr>
            <c:showLegendKey val="0"/>
            <c:showVal val="0"/>
            <c:showCatName val="1"/>
            <c:showSerName val="0"/>
            <c:showPercent val="1"/>
            <c:showBubbleSize val="0"/>
            <c:separator> </c:separator>
            <c:showLeaderLines val="1"/>
          </c:dLbls>
          <c:cat>
            <c:strRef>
              <c:f>Sheet1!$A$2:$A$5</c:f>
              <c:strCache>
                <c:ptCount val="4"/>
                <c:pt idx="0">
                  <c:v>Tanka izolacija</c:v>
                </c:pt>
                <c:pt idx="1">
                  <c:v>Namotaj </c:v>
                </c:pt>
                <c:pt idx="2">
                  <c:v>Debela izolacija</c:v>
                </c:pt>
                <c:pt idx="3">
                  <c:v>Ulje</c:v>
                </c:pt>
              </c:strCache>
            </c:strRef>
          </c:cat>
          <c:val>
            <c:numRef>
              <c:f>Sheet1!$B$2:$B$5</c:f>
              <c:numCache>
                <c:formatCode>General</c:formatCode>
                <c:ptCount val="4"/>
                <c:pt idx="0">
                  <c:v>22</c:v>
                </c:pt>
                <c:pt idx="1">
                  <c:v>22</c:v>
                </c:pt>
                <c:pt idx="2">
                  <c:v>55</c:v>
                </c:pt>
                <c:pt idx="3">
                  <c:v>1</c:v>
                </c:pt>
              </c:numCache>
            </c:numRef>
          </c:val>
        </c:ser>
        <c:ser>
          <c:idx val="1"/>
          <c:order val="1"/>
          <c:tx>
            <c:strRef>
              <c:f>Sheet1!$C$1</c:f>
              <c:strCache>
                <c:ptCount val="1"/>
              </c:strCache>
            </c:strRef>
          </c:tx>
          <c:spPr>
            <a:solidFill>
              <a:srgbClr val="993366"/>
            </a:solidFill>
            <a:ln w="12721">
              <a:solidFill>
                <a:srgbClr val="000000"/>
              </a:solidFill>
              <a:prstDash val="solid"/>
            </a:ln>
          </c:spPr>
          <c:explosion val="25"/>
          <c:dPt>
            <c:idx val="0"/>
            <c:bubble3D val="0"/>
            <c:spPr>
              <a:solidFill>
                <a:srgbClr val="9999FF"/>
              </a:solidFill>
              <a:ln w="12721">
                <a:solidFill>
                  <a:srgbClr val="000000"/>
                </a:solidFill>
                <a:prstDash val="solid"/>
              </a:ln>
            </c:spPr>
          </c:dPt>
          <c:dPt>
            <c:idx val="1"/>
            <c:bubble3D val="0"/>
          </c:dPt>
          <c:dPt>
            <c:idx val="2"/>
            <c:bubble3D val="0"/>
            <c:spPr>
              <a:solidFill>
                <a:srgbClr val="FFFFCC"/>
              </a:solidFill>
              <a:ln w="12721">
                <a:solidFill>
                  <a:srgbClr val="000000"/>
                </a:solidFill>
                <a:prstDash val="solid"/>
              </a:ln>
            </c:spPr>
          </c:dPt>
          <c:dPt>
            <c:idx val="3"/>
            <c:bubble3D val="0"/>
            <c:spPr>
              <a:solidFill>
                <a:srgbClr val="CCFFFF"/>
              </a:solidFill>
              <a:ln w="12721">
                <a:solidFill>
                  <a:srgbClr val="000000"/>
                </a:solidFill>
                <a:prstDash val="solid"/>
              </a:ln>
            </c:spPr>
          </c:dPt>
          <c:dLbls>
            <c:numFmt formatCode="0%" sourceLinked="0"/>
            <c:spPr>
              <a:noFill/>
              <a:ln w="25443">
                <a:noFill/>
              </a:ln>
            </c:spPr>
            <c:txPr>
              <a:bodyPr/>
              <a:lstStyle/>
              <a:p>
                <a:pPr>
                  <a:defRPr sz="1052" b="0" i="0" u="none" strike="noStrike" baseline="0">
                    <a:solidFill>
                      <a:srgbClr val="000000"/>
                    </a:solidFill>
                    <a:latin typeface="Calibri"/>
                    <a:ea typeface="Calibri"/>
                    <a:cs typeface="Calibri"/>
                  </a:defRPr>
                </a:pPr>
                <a:endParaRPr lang="sr-Latn-RS"/>
              </a:p>
            </c:txPr>
            <c:showLegendKey val="0"/>
            <c:showVal val="0"/>
            <c:showCatName val="1"/>
            <c:showSerName val="0"/>
            <c:showPercent val="1"/>
            <c:showBubbleSize val="0"/>
            <c:separator> </c:separator>
            <c:showLeaderLines val="1"/>
          </c:dLbls>
          <c:cat>
            <c:strRef>
              <c:f>Sheet1!$A$2:$A$5</c:f>
              <c:strCache>
                <c:ptCount val="4"/>
                <c:pt idx="0">
                  <c:v>Tanka izolacija</c:v>
                </c:pt>
                <c:pt idx="1">
                  <c:v>Namotaj </c:v>
                </c:pt>
                <c:pt idx="2">
                  <c:v>Debela izolacija</c:v>
                </c:pt>
                <c:pt idx="3">
                  <c:v>Ulje</c:v>
                </c:pt>
              </c:strCache>
            </c:strRef>
          </c:cat>
          <c:val>
            <c:numRef>
              <c:f>Sheet1!$C$2:$C$5</c:f>
              <c:numCache>
                <c:formatCode>General</c:formatCode>
                <c:ptCount val="4"/>
              </c:numCache>
            </c:numRef>
          </c:val>
        </c:ser>
        <c:ser>
          <c:idx val="2"/>
          <c:order val="2"/>
          <c:tx>
            <c:strRef>
              <c:f>Sheet1!$D$1</c:f>
              <c:strCache>
                <c:ptCount val="1"/>
              </c:strCache>
            </c:strRef>
          </c:tx>
          <c:spPr>
            <a:solidFill>
              <a:srgbClr val="FFFFCC"/>
            </a:solidFill>
            <a:ln w="12721">
              <a:solidFill>
                <a:srgbClr val="000000"/>
              </a:solidFill>
              <a:prstDash val="solid"/>
            </a:ln>
          </c:spPr>
          <c:explosion val="25"/>
          <c:dPt>
            <c:idx val="0"/>
            <c:bubble3D val="0"/>
            <c:spPr>
              <a:solidFill>
                <a:srgbClr val="9999FF"/>
              </a:solidFill>
              <a:ln w="12721">
                <a:solidFill>
                  <a:srgbClr val="000000"/>
                </a:solidFill>
                <a:prstDash val="solid"/>
              </a:ln>
            </c:spPr>
          </c:dPt>
          <c:dPt>
            <c:idx val="1"/>
            <c:bubble3D val="0"/>
            <c:spPr>
              <a:solidFill>
                <a:srgbClr val="993366"/>
              </a:solidFill>
              <a:ln w="12721">
                <a:solidFill>
                  <a:srgbClr val="000000"/>
                </a:solidFill>
                <a:prstDash val="solid"/>
              </a:ln>
            </c:spPr>
          </c:dPt>
          <c:dPt>
            <c:idx val="2"/>
            <c:bubble3D val="0"/>
          </c:dPt>
          <c:dPt>
            <c:idx val="3"/>
            <c:bubble3D val="0"/>
            <c:spPr>
              <a:solidFill>
                <a:srgbClr val="CCFFFF"/>
              </a:solidFill>
              <a:ln w="12721">
                <a:solidFill>
                  <a:srgbClr val="000000"/>
                </a:solidFill>
                <a:prstDash val="solid"/>
              </a:ln>
            </c:spPr>
          </c:dPt>
          <c:dLbls>
            <c:numFmt formatCode="0%" sourceLinked="0"/>
            <c:spPr>
              <a:noFill/>
              <a:ln w="25443">
                <a:noFill/>
              </a:ln>
            </c:spPr>
            <c:txPr>
              <a:bodyPr/>
              <a:lstStyle/>
              <a:p>
                <a:pPr>
                  <a:defRPr sz="1052" b="0" i="0" u="none" strike="noStrike" baseline="0">
                    <a:solidFill>
                      <a:srgbClr val="000000"/>
                    </a:solidFill>
                    <a:latin typeface="Calibri"/>
                    <a:ea typeface="Calibri"/>
                    <a:cs typeface="Calibri"/>
                  </a:defRPr>
                </a:pPr>
                <a:endParaRPr lang="sr-Latn-RS"/>
              </a:p>
            </c:txPr>
            <c:showLegendKey val="0"/>
            <c:showVal val="0"/>
            <c:showCatName val="1"/>
            <c:showSerName val="0"/>
            <c:showPercent val="1"/>
            <c:showBubbleSize val="0"/>
            <c:separator> </c:separator>
            <c:showLeaderLines val="1"/>
          </c:dLbls>
          <c:cat>
            <c:strRef>
              <c:f>Sheet1!$A$2:$A$5</c:f>
              <c:strCache>
                <c:ptCount val="4"/>
                <c:pt idx="0">
                  <c:v>Tanka izolacija</c:v>
                </c:pt>
                <c:pt idx="1">
                  <c:v>Namotaj </c:v>
                </c:pt>
                <c:pt idx="2">
                  <c:v>Debela izolacija</c:v>
                </c:pt>
                <c:pt idx="3">
                  <c:v>Ulje</c:v>
                </c:pt>
              </c:strCache>
            </c:strRef>
          </c:cat>
          <c:val>
            <c:numRef>
              <c:f>Sheet1!$D$2:$D$5</c:f>
              <c:numCache>
                <c:formatCode>General</c:formatCode>
                <c:ptCount val="4"/>
              </c:numCache>
            </c:numRef>
          </c:val>
        </c:ser>
        <c:ser>
          <c:idx val="3"/>
          <c:order val="3"/>
          <c:tx>
            <c:strRef>
              <c:f>Sheet1!$E$1</c:f>
              <c:strCache>
                <c:ptCount val="1"/>
              </c:strCache>
            </c:strRef>
          </c:tx>
          <c:spPr>
            <a:solidFill>
              <a:srgbClr val="CCFFFF"/>
            </a:solidFill>
            <a:ln w="12721">
              <a:solidFill>
                <a:srgbClr val="000000"/>
              </a:solidFill>
              <a:prstDash val="solid"/>
            </a:ln>
          </c:spPr>
          <c:explosion val="25"/>
          <c:dPt>
            <c:idx val="0"/>
            <c:bubble3D val="0"/>
            <c:spPr>
              <a:solidFill>
                <a:srgbClr val="9999FF"/>
              </a:solidFill>
              <a:ln w="12721">
                <a:solidFill>
                  <a:srgbClr val="000000"/>
                </a:solidFill>
                <a:prstDash val="solid"/>
              </a:ln>
            </c:spPr>
          </c:dPt>
          <c:dPt>
            <c:idx val="1"/>
            <c:bubble3D val="0"/>
            <c:spPr>
              <a:solidFill>
                <a:srgbClr val="993366"/>
              </a:solidFill>
              <a:ln w="12721">
                <a:solidFill>
                  <a:srgbClr val="000000"/>
                </a:solidFill>
                <a:prstDash val="solid"/>
              </a:ln>
            </c:spPr>
          </c:dPt>
          <c:dPt>
            <c:idx val="2"/>
            <c:bubble3D val="0"/>
            <c:spPr>
              <a:solidFill>
                <a:srgbClr val="FFFFCC"/>
              </a:solidFill>
              <a:ln w="12721">
                <a:solidFill>
                  <a:srgbClr val="000000"/>
                </a:solidFill>
                <a:prstDash val="solid"/>
              </a:ln>
            </c:spPr>
          </c:dPt>
          <c:dPt>
            <c:idx val="3"/>
            <c:bubble3D val="0"/>
          </c:dPt>
          <c:dLbls>
            <c:numFmt formatCode="0%" sourceLinked="0"/>
            <c:spPr>
              <a:noFill/>
              <a:ln w="25443">
                <a:noFill/>
              </a:ln>
            </c:spPr>
            <c:txPr>
              <a:bodyPr/>
              <a:lstStyle/>
              <a:p>
                <a:pPr>
                  <a:defRPr sz="1052" b="0" i="0" u="none" strike="noStrike" baseline="0">
                    <a:solidFill>
                      <a:srgbClr val="000000"/>
                    </a:solidFill>
                    <a:latin typeface="Calibri"/>
                    <a:ea typeface="Calibri"/>
                    <a:cs typeface="Calibri"/>
                  </a:defRPr>
                </a:pPr>
                <a:endParaRPr lang="sr-Latn-RS"/>
              </a:p>
            </c:txPr>
            <c:showLegendKey val="0"/>
            <c:showVal val="0"/>
            <c:showCatName val="1"/>
            <c:showSerName val="0"/>
            <c:showPercent val="1"/>
            <c:showBubbleSize val="0"/>
            <c:separator> </c:separator>
            <c:showLeaderLines val="1"/>
          </c:dLbls>
          <c:cat>
            <c:strRef>
              <c:f>Sheet1!$A$2:$A$5</c:f>
              <c:strCache>
                <c:ptCount val="4"/>
                <c:pt idx="0">
                  <c:v>Tanka izolacija</c:v>
                </c:pt>
                <c:pt idx="1">
                  <c:v>Namotaj </c:v>
                </c:pt>
                <c:pt idx="2">
                  <c:v>Debela izolacija</c:v>
                </c:pt>
                <c:pt idx="3">
                  <c:v>Ulje</c:v>
                </c:pt>
              </c:strCache>
            </c:strRef>
          </c:cat>
          <c:val>
            <c:numRef>
              <c:f>Sheet1!$E$2:$E$5</c:f>
              <c:numCache>
                <c:formatCode>General</c:formatCode>
                <c:ptCount val="4"/>
              </c:numCache>
            </c:numRef>
          </c:val>
        </c:ser>
        <c:dLbls>
          <c:showLegendKey val="0"/>
          <c:showVal val="0"/>
          <c:showCatName val="1"/>
          <c:showSerName val="0"/>
          <c:showPercent val="1"/>
          <c:showBubbleSize val="0"/>
          <c:separator> </c:separator>
          <c:showLeaderLines val="1"/>
        </c:dLbls>
        <c:firstSliceAng val="0"/>
      </c:pieChart>
      <c:spPr>
        <a:noFill/>
        <a:ln w="25400">
          <a:noFill/>
        </a:ln>
      </c:spPr>
    </c:plotArea>
    <c:plotVisOnly val="1"/>
    <c:dispBlanksAs val="zero"/>
    <c:showDLblsOverMax val="0"/>
  </c:chart>
  <c:spPr>
    <a:noFill/>
    <a:ln>
      <a:noFill/>
    </a:ln>
  </c:spPr>
  <c:txPr>
    <a:bodyPr/>
    <a:lstStyle/>
    <a:p>
      <a:pPr>
        <a:defRPr sz="551" b="0" i="0" u="none" strike="noStrike" baseline="0">
          <a:solidFill>
            <a:srgbClr val="000000"/>
          </a:solidFill>
          <a:latin typeface="Calibri"/>
          <a:ea typeface="Calibri"/>
          <a:cs typeface="Calibri"/>
        </a:defRPr>
      </a:pPr>
      <a:endParaRPr lang="sr-Latn-R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65769B22-22C2-40C3-95F6-5E1DC6D7BF18}" type="datetimeFigureOut">
              <a:rPr lang="sr-Latn-CS" smtClean="0"/>
              <a:t>16.10.2012</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3B2B6373-F77B-404C-A7B9-6277154870FD}" type="slidenum">
              <a:rPr lang="sr-Latn-CS" smtClean="0"/>
              <a:t>‹#›</a:t>
            </a:fld>
            <a:endParaRPr lang="sr-Latn-C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69B22-22C2-40C3-95F6-5E1DC6D7BF18}" type="datetimeFigureOut">
              <a:rPr lang="sr-Latn-CS" smtClean="0"/>
              <a:t>16.10.2012</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3B2B6373-F77B-404C-A7B9-6277154870FD}" type="slidenum">
              <a:rPr lang="sr-Latn-CS" smtClean="0"/>
              <a:t>‹#›</a:t>
            </a:fld>
            <a:endParaRPr lang="sr-Latn-C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69B22-22C2-40C3-95F6-5E1DC6D7BF18}" type="datetimeFigureOut">
              <a:rPr lang="sr-Latn-CS" smtClean="0"/>
              <a:t>16.10.2012</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3B2B6373-F77B-404C-A7B9-6277154870FD}" type="slidenum">
              <a:rPr lang="sr-Latn-CS" smtClean="0"/>
              <a:t>‹#›</a:t>
            </a:fld>
            <a:endParaRPr lang="sr-Latn-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65769B22-22C2-40C3-95F6-5E1DC6D7BF18}" type="datetimeFigureOut">
              <a:rPr lang="sr-Latn-CS" smtClean="0"/>
              <a:t>16.10.2012</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3B2B6373-F77B-404C-A7B9-6277154870FD}" type="slidenum">
              <a:rPr lang="sr-Latn-CS" smtClean="0"/>
              <a:t>‹#›</a:t>
            </a:fld>
            <a:endParaRPr lang="sr-Latn-C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769B22-22C2-40C3-95F6-5E1DC6D7BF18}" type="datetimeFigureOut">
              <a:rPr lang="sr-Latn-CS" smtClean="0"/>
              <a:t>16.10.2012</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3B2B6373-F77B-404C-A7B9-6277154870FD}" type="slidenum">
              <a:rPr lang="sr-Latn-CS" smtClean="0"/>
              <a:t>‹#›</a:t>
            </a:fld>
            <a:endParaRPr lang="sr-Latn-C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65769B22-22C2-40C3-95F6-5E1DC6D7BF18}" type="datetimeFigureOut">
              <a:rPr lang="sr-Latn-CS" smtClean="0"/>
              <a:t>16.10.2012</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3B2B6373-F77B-404C-A7B9-6277154870FD}" type="slidenum">
              <a:rPr lang="sr-Latn-CS" smtClean="0"/>
              <a:t>‹#›</a:t>
            </a:fld>
            <a:endParaRPr lang="sr-Latn-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5769B22-22C2-40C3-95F6-5E1DC6D7BF18}" type="datetimeFigureOut">
              <a:rPr lang="sr-Latn-CS" smtClean="0"/>
              <a:t>16.10.2012</a:t>
            </a:fld>
            <a:endParaRPr lang="sr-Latn-CS"/>
          </a:p>
        </p:txBody>
      </p:sp>
      <p:sp>
        <p:nvSpPr>
          <p:cNvPr id="8" name="Footer Placeholder 7"/>
          <p:cNvSpPr>
            <a:spLocks noGrp="1"/>
          </p:cNvSpPr>
          <p:nvPr>
            <p:ph type="ftr" sz="quarter" idx="11"/>
          </p:nvPr>
        </p:nvSpPr>
        <p:spPr/>
        <p:txBody>
          <a:bodyPr/>
          <a:lstStyle/>
          <a:p>
            <a:endParaRPr lang="sr-Latn-CS"/>
          </a:p>
        </p:txBody>
      </p:sp>
      <p:sp>
        <p:nvSpPr>
          <p:cNvPr id="9" name="Slide Number Placeholder 8"/>
          <p:cNvSpPr>
            <a:spLocks noGrp="1"/>
          </p:cNvSpPr>
          <p:nvPr>
            <p:ph type="sldNum" sz="quarter" idx="12"/>
          </p:nvPr>
        </p:nvSpPr>
        <p:spPr/>
        <p:txBody>
          <a:bodyPr/>
          <a:lstStyle/>
          <a:p>
            <a:fld id="{3B2B6373-F77B-404C-A7B9-6277154870FD}" type="slidenum">
              <a:rPr lang="sr-Latn-CS" smtClean="0"/>
              <a:t>‹#›</a:t>
            </a:fld>
            <a:endParaRPr lang="sr-Latn-C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5769B22-22C2-40C3-95F6-5E1DC6D7BF18}" type="datetimeFigureOut">
              <a:rPr lang="sr-Latn-CS" smtClean="0"/>
              <a:t>16.10.2012</a:t>
            </a:fld>
            <a:endParaRPr lang="sr-Latn-CS"/>
          </a:p>
        </p:txBody>
      </p:sp>
      <p:sp>
        <p:nvSpPr>
          <p:cNvPr id="4" name="Footer Placeholder 3"/>
          <p:cNvSpPr>
            <a:spLocks noGrp="1"/>
          </p:cNvSpPr>
          <p:nvPr>
            <p:ph type="ftr" sz="quarter" idx="11"/>
          </p:nvPr>
        </p:nvSpPr>
        <p:spPr/>
        <p:txBody>
          <a:bodyPr/>
          <a:lstStyle/>
          <a:p>
            <a:endParaRPr lang="sr-Latn-CS"/>
          </a:p>
        </p:txBody>
      </p:sp>
      <p:sp>
        <p:nvSpPr>
          <p:cNvPr id="5" name="Slide Number Placeholder 4"/>
          <p:cNvSpPr>
            <a:spLocks noGrp="1"/>
          </p:cNvSpPr>
          <p:nvPr>
            <p:ph type="sldNum" sz="quarter" idx="12"/>
          </p:nvPr>
        </p:nvSpPr>
        <p:spPr/>
        <p:txBody>
          <a:bodyPr/>
          <a:lstStyle/>
          <a:p>
            <a:fld id="{3B2B6373-F77B-404C-A7B9-6277154870FD}" type="slidenum">
              <a:rPr lang="sr-Latn-CS" smtClean="0"/>
              <a:t>‹#›</a:t>
            </a:fld>
            <a:endParaRPr lang="sr-Latn-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769B22-22C2-40C3-95F6-5E1DC6D7BF18}" type="datetimeFigureOut">
              <a:rPr lang="sr-Latn-CS" smtClean="0"/>
              <a:t>16.10.2012</a:t>
            </a:fld>
            <a:endParaRPr lang="sr-Latn-CS"/>
          </a:p>
        </p:txBody>
      </p:sp>
      <p:sp>
        <p:nvSpPr>
          <p:cNvPr id="3" name="Footer Placeholder 2"/>
          <p:cNvSpPr>
            <a:spLocks noGrp="1"/>
          </p:cNvSpPr>
          <p:nvPr>
            <p:ph type="ftr" sz="quarter" idx="11"/>
          </p:nvPr>
        </p:nvSpPr>
        <p:spPr/>
        <p:txBody>
          <a:bodyPr/>
          <a:lstStyle/>
          <a:p>
            <a:endParaRPr lang="sr-Latn-CS"/>
          </a:p>
        </p:txBody>
      </p:sp>
      <p:sp>
        <p:nvSpPr>
          <p:cNvPr id="4" name="Slide Number Placeholder 3"/>
          <p:cNvSpPr>
            <a:spLocks noGrp="1"/>
          </p:cNvSpPr>
          <p:nvPr>
            <p:ph type="sldNum" sz="quarter" idx="12"/>
          </p:nvPr>
        </p:nvSpPr>
        <p:spPr/>
        <p:txBody>
          <a:bodyPr/>
          <a:lstStyle/>
          <a:p>
            <a:fld id="{3B2B6373-F77B-404C-A7B9-6277154870FD}" type="slidenum">
              <a:rPr lang="sr-Latn-CS" smtClean="0"/>
              <a:t>‹#›</a:t>
            </a:fld>
            <a:endParaRPr lang="sr-Latn-C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69B22-22C2-40C3-95F6-5E1DC6D7BF18}" type="datetimeFigureOut">
              <a:rPr lang="sr-Latn-CS" smtClean="0"/>
              <a:t>16.10.2012</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3B2B6373-F77B-404C-A7B9-6277154870FD}" type="slidenum">
              <a:rPr lang="sr-Latn-CS" smtClean="0"/>
              <a:t>‹#›</a:t>
            </a:fld>
            <a:endParaRPr lang="sr-Latn-C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69B22-22C2-40C3-95F6-5E1DC6D7BF18}" type="datetimeFigureOut">
              <a:rPr lang="sr-Latn-CS" smtClean="0"/>
              <a:t>16.10.2012</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3B2B6373-F77B-404C-A7B9-6277154870FD}" type="slidenum">
              <a:rPr lang="sr-Latn-CS" smtClean="0"/>
              <a:t>‹#›</a:t>
            </a:fld>
            <a:endParaRPr lang="sr-Latn-C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65769B22-22C2-40C3-95F6-5E1DC6D7BF18}" type="datetimeFigureOut">
              <a:rPr lang="sr-Latn-CS" smtClean="0"/>
              <a:t>16.10.2012</a:t>
            </a:fld>
            <a:endParaRPr lang="sr-Latn-C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sr-Latn-C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3B2B6373-F77B-404C-A7B9-6277154870FD}" type="slidenum">
              <a:rPr lang="sr-Latn-CS" smtClean="0"/>
              <a:t>‹#›</a:t>
            </a:fld>
            <a:endParaRPr lang="sr-Latn-C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99792" y="3861048"/>
            <a:ext cx="3816424" cy="648072"/>
          </a:xfrm>
        </p:spPr>
        <p:txBody>
          <a:bodyPr>
            <a:normAutofit/>
          </a:bodyPr>
          <a:lstStyle/>
          <a:p>
            <a:pPr algn="ctr"/>
            <a:r>
              <a:rPr lang="hr-HR" sz="3200" b="1" dirty="0" smtClean="0">
                <a:solidFill>
                  <a:srgbClr val="FFC000"/>
                </a:solidFill>
              </a:rPr>
              <a:t>Predrag Mijajlović</a:t>
            </a:r>
            <a:r>
              <a:rPr lang="en-US" sz="3200" b="1" dirty="0" smtClean="0">
                <a:solidFill>
                  <a:srgbClr val="FFC000"/>
                </a:solidFill>
              </a:rPr>
              <a:t>    </a:t>
            </a:r>
            <a:endParaRPr lang="sr-Latn-CS" sz="3200" b="1" dirty="0">
              <a:solidFill>
                <a:srgbClr val="FFC000"/>
              </a:solidFill>
            </a:endParaRPr>
          </a:p>
        </p:txBody>
      </p:sp>
      <p:sp>
        <p:nvSpPr>
          <p:cNvPr id="2" name="Title 1"/>
          <p:cNvSpPr>
            <a:spLocks noGrp="1"/>
          </p:cNvSpPr>
          <p:nvPr>
            <p:ph type="ctrTitle"/>
          </p:nvPr>
        </p:nvSpPr>
        <p:spPr>
          <a:xfrm>
            <a:off x="685800" y="2564904"/>
            <a:ext cx="7772400" cy="1180728"/>
          </a:xfrm>
        </p:spPr>
        <p:txBody>
          <a:bodyPr>
            <a:normAutofit fontScale="90000"/>
          </a:bodyPr>
          <a:lstStyle/>
          <a:p>
            <a:pPr algn="ctr"/>
            <a:r>
              <a:rPr lang="pt-BR" sz="3100" b="1" dirty="0" smtClean="0"/>
              <a:t/>
            </a:r>
            <a:br>
              <a:rPr lang="pt-BR" sz="3100" b="1" dirty="0" smtClean="0"/>
            </a:br>
            <a:r>
              <a:rPr lang="pt-BR" sz="3100" b="1" dirty="0"/>
              <a:t/>
            </a:r>
            <a:br>
              <a:rPr lang="pt-BR" sz="3100" b="1" dirty="0"/>
            </a:br>
            <a:r>
              <a:rPr lang="pt-BR" sz="3100" b="1" dirty="0" smtClean="0"/>
              <a:t/>
            </a:r>
            <a:br>
              <a:rPr lang="pt-BR" sz="3100" b="1" dirty="0" smtClean="0"/>
            </a:br>
            <a:r>
              <a:rPr lang="pt-BR" sz="3100" b="1" dirty="0"/>
              <a:t/>
            </a:r>
            <a:br>
              <a:rPr lang="pt-BR" sz="3100" b="1" dirty="0"/>
            </a:br>
            <a:r>
              <a:rPr lang="pt-BR" sz="3100" b="1" dirty="0" smtClean="0"/>
              <a:t/>
            </a:r>
            <a:br>
              <a:rPr lang="pt-BR" sz="3100" b="1" dirty="0" smtClean="0"/>
            </a:br>
            <a:r>
              <a:rPr lang="pt-BR" sz="3100" b="1" dirty="0"/>
              <a:t/>
            </a:r>
            <a:br>
              <a:rPr lang="pt-BR" sz="3100" b="1" dirty="0"/>
            </a:br>
            <a:r>
              <a:rPr lang="pt-BR" sz="3100" b="1" dirty="0" smtClean="0"/>
              <a:t/>
            </a:r>
            <a:br>
              <a:rPr lang="pt-BR" sz="3100" b="1" dirty="0" smtClean="0"/>
            </a:br>
            <a:r>
              <a:rPr lang="pt-BR" sz="3100" b="1" dirty="0"/>
              <a:t/>
            </a:r>
            <a:br>
              <a:rPr lang="pt-BR" sz="3100" b="1" dirty="0"/>
            </a:br>
            <a:r>
              <a:rPr lang="pt-BR" sz="3100" b="1" dirty="0" smtClean="0"/>
              <a:t>OSNOVE </a:t>
            </a:r>
            <a:r>
              <a:rPr lang="pt-BR" sz="3100" b="1" dirty="0"/>
              <a:t>ANALIZE SADRŽAJA VLAGE U IZOLACIONOM SISTEMU ENERGETSKOG TRANSFORMATORA PRIMJENOM RVM METODE</a:t>
            </a:r>
            <a:r>
              <a:rPr lang="sr-Latn-CS" dirty="0"/>
              <a:t/>
            </a:r>
            <a:br>
              <a:rPr lang="sr-Latn-CS" dirty="0"/>
            </a:br>
            <a:endParaRPr lang="sr-Latn-CS" dirty="0"/>
          </a:p>
        </p:txBody>
      </p:sp>
      <p:pic>
        <p:nvPicPr>
          <p:cNvPr id="4" name="Picture 3" descr="logo CG KO CIG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260648"/>
            <a:ext cx="1512570" cy="959485"/>
          </a:xfrm>
          <a:prstGeom prst="rect">
            <a:avLst/>
          </a:prstGeom>
          <a:noFill/>
          <a:ln>
            <a:noFill/>
          </a:ln>
        </p:spPr>
      </p:pic>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CS"/>
          </a:p>
        </p:txBody>
      </p:sp>
      <p:graphicFrame>
        <p:nvGraphicFramePr>
          <p:cNvPr id="6" name="Object 5"/>
          <p:cNvGraphicFramePr>
            <a:graphicFrameLocks noChangeAspect="1"/>
          </p:cNvGraphicFramePr>
          <p:nvPr>
            <p:extLst>
              <p:ext uri="{D42A27DB-BD31-4B8C-83A1-F6EECF244321}">
                <p14:modId xmlns:p14="http://schemas.microsoft.com/office/powerpoint/2010/main" val="4039609395"/>
              </p:ext>
            </p:extLst>
          </p:nvPr>
        </p:nvGraphicFramePr>
        <p:xfrm>
          <a:off x="3707904" y="4869160"/>
          <a:ext cx="2133600" cy="704850"/>
        </p:xfrm>
        <a:graphic>
          <a:graphicData uri="http://schemas.openxmlformats.org/presentationml/2006/ole">
            <mc:AlternateContent xmlns:mc="http://schemas.openxmlformats.org/markup-compatibility/2006">
              <mc:Choice xmlns:v="urn:schemas-microsoft-com:vml" Requires="v">
                <p:oleObj spid="_x0000_s1037" r:id="rId4" imgW="5341680" imgH="1781280" progId="CorelDRAW.Graphic.14">
                  <p:embed/>
                </p:oleObj>
              </mc:Choice>
              <mc:Fallback>
                <p:oleObj r:id="rId4" imgW="5341680" imgH="1781280" progId="CorelDRAW.Graphic.1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7904" y="4869160"/>
                        <a:ext cx="2133600" cy="704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485638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sr-Latn-CS" b="1" dirty="0">
                <a:solidFill>
                  <a:srgbClr val="FFC000"/>
                </a:solidFill>
              </a:rPr>
              <a:t>VLAGA U IZOLACIONOM SISTEMU TRANSFORMATORA</a:t>
            </a:r>
            <a:endParaRPr lang="sr-Latn-CS" dirty="0">
              <a:solidFill>
                <a:srgbClr val="FFC000"/>
              </a:solidFill>
            </a:endParaRPr>
          </a:p>
        </p:txBody>
      </p:sp>
      <p:sp>
        <p:nvSpPr>
          <p:cNvPr id="2" name="Content Placeholder 1"/>
          <p:cNvSpPr>
            <a:spLocks noGrp="1"/>
          </p:cNvSpPr>
          <p:nvPr>
            <p:ph sz="quarter" idx="13"/>
          </p:nvPr>
        </p:nvSpPr>
        <p:spPr>
          <a:xfrm>
            <a:off x="872067" y="1700808"/>
            <a:ext cx="7408333" cy="4425355"/>
          </a:xfrm>
        </p:spPr>
        <p:txBody>
          <a:bodyPr>
            <a:noAutofit/>
          </a:bodyPr>
          <a:lstStyle/>
          <a:p>
            <a:r>
              <a:rPr lang="sr-Latn-CS" sz="2400" dirty="0"/>
              <a:t>Sadržaj vlage u papiru se izražava u %, za razliku od ulja gde se izražava u ppm</a:t>
            </a:r>
            <a:endParaRPr lang="sr-Latn-CS" sz="2400" dirty="0" smtClean="0"/>
          </a:p>
          <a:p>
            <a:r>
              <a:rPr lang="en-US" sz="2400" dirty="0" smtClean="0"/>
              <a:t>T</a:t>
            </a:r>
            <a:r>
              <a:rPr lang="sr-Latn-CS" sz="2400" dirty="0" smtClean="0"/>
              <a:t>ransformator </a:t>
            </a:r>
            <a:r>
              <a:rPr lang="sr-Latn-CS" sz="2400" dirty="0"/>
              <a:t>koji izlazi iz fabrike ima papir ovlažen reda 0,5% do 1,0%, a sadržaj vlage u dobro osušenom ulju je reda do 10 </a:t>
            </a:r>
            <a:r>
              <a:rPr lang="sr-Latn-CS" sz="2400" dirty="0" smtClean="0"/>
              <a:t>ppm</a:t>
            </a:r>
            <a:endParaRPr lang="en-US" sz="2400" dirty="0" smtClean="0"/>
          </a:p>
          <a:p>
            <a:r>
              <a:rPr lang="sr-Latn-CS" sz="2400" dirty="0"/>
              <a:t>S</a:t>
            </a:r>
            <a:r>
              <a:rPr lang="sr-Latn-CS" sz="2400" dirty="0" smtClean="0"/>
              <a:t>adržaj </a:t>
            </a:r>
            <a:r>
              <a:rPr lang="sr-Latn-CS" sz="2400" dirty="0"/>
              <a:t>vlage u papiru se vremenom </a:t>
            </a:r>
            <a:r>
              <a:rPr lang="sr-Latn-CS" sz="2400" dirty="0" smtClean="0"/>
              <a:t>mijenja: </a:t>
            </a:r>
            <a:r>
              <a:rPr lang="sr-Latn-CS" sz="2400" dirty="0"/>
              <a:t>interakcija transformatora sa ambijentom i dodatno generisana vlaga u samom transformatoru kroz hemijske reakcije usljed degradacije </a:t>
            </a:r>
            <a:r>
              <a:rPr lang="sr-Latn-CS" sz="2400" dirty="0" smtClean="0"/>
              <a:t>papira</a:t>
            </a:r>
          </a:p>
          <a:p>
            <a:r>
              <a:rPr lang="sr-Latn-CS" sz="2400" dirty="0"/>
              <a:t>N</a:t>
            </a:r>
            <a:r>
              <a:rPr lang="pt-BR" sz="2400" dirty="0" smtClean="0"/>
              <a:t>ajveći </a:t>
            </a:r>
            <a:r>
              <a:rPr lang="pt-BR" sz="2400" dirty="0"/>
              <a:t>izvor vode u ETR je voda koja nastaje kao produkt degradacije celulozne izolacije</a:t>
            </a:r>
            <a:endParaRPr lang="sr-Latn-CS" sz="2400" dirty="0"/>
          </a:p>
        </p:txBody>
      </p:sp>
    </p:spTree>
    <p:extLst>
      <p:ext uri="{BB962C8B-B14F-4D97-AF65-F5344CB8AC3E}">
        <p14:creationId xmlns:p14="http://schemas.microsoft.com/office/powerpoint/2010/main" val="88960785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9" y="548680"/>
            <a:ext cx="8003232" cy="720080"/>
          </a:xfrm>
        </p:spPr>
        <p:txBody>
          <a:bodyPr/>
          <a:lstStyle/>
          <a:p>
            <a:pPr algn="ctr"/>
            <a:r>
              <a:rPr lang="de-DE" sz="3200" dirty="0"/>
              <a:t>Težinski udio i raspodjela vode u elementima izolacionog sistema transformatora</a:t>
            </a:r>
            <a:endParaRPr lang="sr-Latn-CS" sz="3200" dirty="0"/>
          </a:p>
        </p:txBody>
      </p:sp>
      <p:graphicFrame>
        <p:nvGraphicFramePr>
          <p:cNvPr id="5" name="Object 68"/>
          <p:cNvGraphicFramePr>
            <a:graphicFrameLocks noGrp="1" noChangeAspect="1"/>
          </p:cNvGraphicFramePr>
          <p:nvPr>
            <p:ph type="pic" idx="1"/>
            <p:extLst>
              <p:ext uri="{D42A27DB-BD31-4B8C-83A1-F6EECF244321}">
                <p14:modId xmlns:p14="http://schemas.microsoft.com/office/powerpoint/2010/main" val="3250275444"/>
              </p:ext>
            </p:extLst>
          </p:nvPr>
        </p:nvGraphicFramePr>
        <p:xfrm>
          <a:off x="539552" y="1988840"/>
          <a:ext cx="4213597" cy="39338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Object 60"/>
          <p:cNvGraphicFramePr>
            <a:graphicFrameLocks noChangeAspect="1"/>
          </p:cNvGraphicFramePr>
          <p:nvPr>
            <p:extLst>
              <p:ext uri="{D42A27DB-BD31-4B8C-83A1-F6EECF244321}">
                <p14:modId xmlns:p14="http://schemas.microsoft.com/office/powerpoint/2010/main" val="2476576228"/>
              </p:ext>
            </p:extLst>
          </p:nvPr>
        </p:nvGraphicFramePr>
        <p:xfrm>
          <a:off x="4932040" y="1628800"/>
          <a:ext cx="2938048" cy="28496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922398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egment izolacije ETR sa silam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56792"/>
            <a:ext cx="3672408" cy="3880133"/>
          </a:xfrm>
          <a:prstGeom prst="rect">
            <a:avLst/>
          </a:prstGeom>
          <a:noFill/>
          <a:ln>
            <a:noFill/>
          </a:ln>
        </p:spPr>
      </p:pic>
      <p:sp>
        <p:nvSpPr>
          <p:cNvPr id="3" name="Rectangle 2"/>
          <p:cNvSpPr/>
          <p:nvPr/>
        </p:nvSpPr>
        <p:spPr>
          <a:xfrm>
            <a:off x="2987824" y="332656"/>
            <a:ext cx="3168352" cy="523220"/>
          </a:xfrm>
          <a:prstGeom prst="rect">
            <a:avLst/>
          </a:prstGeom>
        </p:spPr>
        <p:txBody>
          <a:bodyPr wrap="square">
            <a:spAutoFit/>
          </a:bodyPr>
          <a:lstStyle/>
          <a:p>
            <a:pPr algn="ctr"/>
            <a:r>
              <a:rPr lang="de-DE" sz="2800" b="1" dirty="0">
                <a:solidFill>
                  <a:srgbClr val="FFC000"/>
                </a:solidFill>
              </a:rPr>
              <a:t>FIZIČKI MODEL </a:t>
            </a:r>
            <a:endParaRPr lang="sr-Latn-CS" sz="2800" dirty="0">
              <a:solidFill>
                <a:srgbClr val="FFC000"/>
              </a:solidFill>
            </a:endParaRPr>
          </a:p>
        </p:txBody>
      </p:sp>
      <p:pic>
        <p:nvPicPr>
          <p:cNvPr id="4" name="Picture 3" descr="Zamjenska sema"/>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39952" y="1052736"/>
            <a:ext cx="4752528" cy="3384376"/>
          </a:xfrm>
          <a:prstGeom prst="rect">
            <a:avLst/>
          </a:prstGeom>
          <a:noFill/>
          <a:ln>
            <a:noFill/>
          </a:ln>
        </p:spPr>
      </p:pic>
      <p:sp>
        <p:nvSpPr>
          <p:cNvPr id="5" name="Rectangle 4"/>
          <p:cNvSpPr/>
          <p:nvPr/>
        </p:nvSpPr>
        <p:spPr>
          <a:xfrm>
            <a:off x="3960614" y="5085184"/>
            <a:ext cx="4572000" cy="646331"/>
          </a:xfrm>
          <a:prstGeom prst="rect">
            <a:avLst/>
          </a:prstGeom>
        </p:spPr>
        <p:txBody>
          <a:bodyPr>
            <a:spAutoFit/>
          </a:bodyPr>
          <a:lstStyle/>
          <a:p>
            <a:pPr algn="ctr"/>
            <a:r>
              <a:rPr lang="sr-Latn-CS" dirty="0" smtClean="0"/>
              <a:t>D</a:t>
            </a:r>
            <a:r>
              <a:rPr lang="de-DE" dirty="0" smtClean="0"/>
              <a:t>ielektrična </a:t>
            </a:r>
            <a:r>
              <a:rPr lang="de-DE" dirty="0"/>
              <a:t>vremenska konstanta polarizacije data je kao </a:t>
            </a:r>
            <a:r>
              <a:rPr lang="de-DE" b="1" dirty="0">
                <a:sym typeface="Symbol"/>
              </a:rPr>
              <a:t></a:t>
            </a:r>
            <a:r>
              <a:rPr lang="de-DE" b="1" dirty="0"/>
              <a:t>=RC</a:t>
            </a:r>
            <a:endParaRPr lang="sr-Latn-CS" dirty="0"/>
          </a:p>
        </p:txBody>
      </p:sp>
    </p:spTree>
    <p:extLst>
      <p:ext uri="{BB962C8B-B14F-4D97-AF65-F5344CB8AC3E}">
        <p14:creationId xmlns:p14="http://schemas.microsoft.com/office/powerpoint/2010/main" val="279950504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9952" y="2708920"/>
            <a:ext cx="4608512" cy="3933056"/>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404664"/>
            <a:ext cx="3960440" cy="3564652"/>
          </a:xfrm>
          <a:prstGeom prst="rect">
            <a:avLst/>
          </a:prstGeom>
        </p:spPr>
      </p:pic>
    </p:spTree>
    <p:extLst>
      <p:ext uri="{BB962C8B-B14F-4D97-AF65-F5344CB8AC3E}">
        <p14:creationId xmlns:p14="http://schemas.microsoft.com/office/powerpoint/2010/main" val="24845235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Documents and Settings\predrag.mijajlovic\My Documents\CIGRE\CG CIGRE\III savjetovanje\Principijelna sema mjerenja.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836712"/>
            <a:ext cx="3744416" cy="2736304"/>
          </a:xfrm>
          <a:prstGeom prst="rect">
            <a:avLst/>
          </a:prstGeom>
          <a:noFill/>
          <a:ln>
            <a:noFill/>
          </a:ln>
        </p:spPr>
      </p:pic>
      <p:pic>
        <p:nvPicPr>
          <p:cNvPr id="3" name="Picture 2" descr="Dijagram RVM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7904" y="548680"/>
            <a:ext cx="4752528" cy="3600400"/>
          </a:xfrm>
          <a:prstGeom prst="rect">
            <a:avLst/>
          </a:prstGeom>
          <a:noFill/>
          <a:ln>
            <a:noFill/>
          </a:ln>
        </p:spPr>
      </p:pic>
      <p:sp>
        <p:nvSpPr>
          <p:cNvPr id="4" name="Rectangle 1029"/>
          <p:cNvSpPr>
            <a:spLocks noChangeArrowheads="1"/>
          </p:cNvSpPr>
          <p:nvPr/>
        </p:nvSpPr>
        <p:spPr bwMode="auto">
          <a:xfrm>
            <a:off x="539552" y="4365104"/>
            <a:ext cx="8136904"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100000"/>
              </a:spcBef>
              <a:buFont typeface="Wingdings" pitchFamily="2" charset="2"/>
              <a:buChar char="Ø"/>
            </a:pPr>
            <a:r>
              <a:rPr lang="en-US" sz="1400" b="1" dirty="0">
                <a:solidFill>
                  <a:srgbClr val="FFFF00"/>
                </a:solidFill>
                <a:latin typeface="Arial (W1)" pitchFamily="34" charset="0"/>
                <a:cs typeface="Times New Roman" pitchFamily="18" charset="0"/>
              </a:rPr>
              <a:t>  </a:t>
            </a:r>
            <a:r>
              <a:rPr lang="sr-Latn-CS" sz="1400" b="1" dirty="0">
                <a:solidFill>
                  <a:srgbClr val="FFFF00"/>
                </a:solidFill>
                <a:latin typeface="Arial (W1)" pitchFamily="34" charset="0"/>
                <a:cs typeface="Times New Roman" pitchFamily="18" charset="0"/>
              </a:rPr>
              <a:t>Primenom</a:t>
            </a:r>
            <a:r>
              <a:rPr lang="en-US" sz="1400" b="1" dirty="0">
                <a:solidFill>
                  <a:srgbClr val="FFFF00"/>
                </a:solidFill>
                <a:latin typeface="Arial (W1)" pitchFamily="34" charset="0"/>
                <a:cs typeface="Times New Roman" pitchFamily="18" charset="0"/>
              </a:rPr>
              <a:t> DC </a:t>
            </a:r>
            <a:r>
              <a:rPr lang="sr-Latn-CS" sz="1400" b="1" dirty="0">
                <a:solidFill>
                  <a:srgbClr val="FFFF00"/>
                </a:solidFill>
                <a:latin typeface="Arial (W1)" pitchFamily="34" charset="0"/>
                <a:cs typeface="Times New Roman" pitchFamily="18" charset="0"/>
              </a:rPr>
              <a:t>napona na izolaciju</a:t>
            </a:r>
            <a:r>
              <a:rPr lang="en-US" sz="1400" b="1" dirty="0">
                <a:solidFill>
                  <a:srgbClr val="FFFF00"/>
                </a:solidFill>
                <a:latin typeface="Arial (W1)" pitchFamily="34" charset="0"/>
                <a:cs typeface="Times New Roman" pitchFamily="18" charset="0"/>
              </a:rPr>
              <a:t>, mole</a:t>
            </a:r>
            <a:r>
              <a:rPr lang="sr-Latn-CS" sz="1400" b="1" dirty="0">
                <a:solidFill>
                  <a:srgbClr val="FFFF00"/>
                </a:solidFill>
                <a:latin typeface="Arial (W1)" pitchFamily="34" charset="0"/>
                <a:cs typeface="Times New Roman" pitchFamily="18" charset="0"/>
              </a:rPr>
              <a:t>k</a:t>
            </a:r>
            <a:r>
              <a:rPr lang="en-US" sz="1400" b="1" dirty="0" err="1">
                <a:solidFill>
                  <a:srgbClr val="FFFF00"/>
                </a:solidFill>
                <a:latin typeface="Arial (W1)" pitchFamily="34" charset="0"/>
                <a:cs typeface="Times New Roman" pitchFamily="18" charset="0"/>
              </a:rPr>
              <a:t>ul</a:t>
            </a:r>
            <a:r>
              <a:rPr lang="sr-Latn-CS" sz="1400" b="1" dirty="0" smtClean="0">
                <a:solidFill>
                  <a:srgbClr val="FFFF00"/>
                </a:solidFill>
                <a:latin typeface="Arial (W1)" pitchFamily="34" charset="0"/>
                <a:cs typeface="Times New Roman" pitchFamily="18" charset="0"/>
              </a:rPr>
              <a:t>i</a:t>
            </a:r>
            <a:r>
              <a:rPr lang="en-US" sz="1400" b="1" dirty="0" smtClean="0">
                <a:solidFill>
                  <a:srgbClr val="FFFF00"/>
                </a:solidFill>
                <a:latin typeface="Arial (W1)" pitchFamily="34" charset="0"/>
                <a:cs typeface="Times New Roman" pitchFamily="18" charset="0"/>
              </a:rPr>
              <a:t> </a:t>
            </a:r>
            <a:r>
              <a:rPr lang="sr-Latn-CS" sz="1400" b="1" dirty="0">
                <a:solidFill>
                  <a:srgbClr val="FFFF00"/>
                </a:solidFill>
                <a:latin typeface="Arial (W1)" pitchFamily="34" charset="0"/>
                <a:cs typeface="Times New Roman" pitchFamily="18" charset="0"/>
              </a:rPr>
              <a:t>se polarizuju i okreću u</a:t>
            </a:r>
            <a:r>
              <a:rPr lang="en-US" sz="1400" b="1" dirty="0">
                <a:solidFill>
                  <a:srgbClr val="FFFF00"/>
                </a:solidFill>
                <a:latin typeface="Arial (W1)" pitchFamily="34" charset="0"/>
                <a:cs typeface="Times New Roman" pitchFamily="18" charset="0"/>
              </a:rPr>
              <a:t> </a:t>
            </a:r>
            <a:r>
              <a:rPr lang="sr-Latn-CS" sz="1400" b="1" dirty="0">
                <a:solidFill>
                  <a:srgbClr val="FFFF00"/>
                </a:solidFill>
                <a:latin typeface="Arial (W1)" pitchFamily="34" charset="0"/>
                <a:cs typeface="Times New Roman" pitchFamily="18" charset="0"/>
              </a:rPr>
              <a:t>smeru električnog polja</a:t>
            </a:r>
            <a:endParaRPr lang="de-CH" sz="1400" b="1" dirty="0">
              <a:solidFill>
                <a:srgbClr val="FFFF00"/>
              </a:solidFill>
              <a:latin typeface="Arial (W1)" pitchFamily="34" charset="0"/>
            </a:endParaRPr>
          </a:p>
          <a:p>
            <a:pPr>
              <a:spcBef>
                <a:spcPct val="100000"/>
              </a:spcBef>
              <a:buFont typeface="Wingdings" pitchFamily="2" charset="2"/>
              <a:buChar char="Ø"/>
            </a:pPr>
            <a:r>
              <a:rPr lang="en-US" sz="1400" b="1" dirty="0">
                <a:solidFill>
                  <a:srgbClr val="FFFF00"/>
                </a:solidFill>
                <a:latin typeface="Arial (W1)" pitchFamily="34" charset="0"/>
                <a:cs typeface="Times New Roman" pitchFamily="18" charset="0"/>
              </a:rPr>
              <a:t>  </a:t>
            </a:r>
            <a:r>
              <a:rPr lang="sr-Latn-CS" sz="1400" b="1" dirty="0">
                <a:solidFill>
                  <a:srgbClr val="FFFF00"/>
                </a:solidFill>
                <a:latin typeface="Arial (W1)" pitchFamily="34" charset="0"/>
                <a:cs typeface="Times New Roman" pitchFamily="18" charset="0"/>
              </a:rPr>
              <a:t>Potom se u kratkom vremenskom periodu primenjuje kratak spoj na merni objekat i molekuli se delimično depolarizuju</a:t>
            </a:r>
            <a:endParaRPr lang="de-CH" sz="1400" b="1" dirty="0">
              <a:solidFill>
                <a:srgbClr val="FFFF00"/>
              </a:solidFill>
              <a:latin typeface="Arial (W1)" pitchFamily="34" charset="0"/>
            </a:endParaRPr>
          </a:p>
          <a:p>
            <a:pPr>
              <a:spcBef>
                <a:spcPct val="100000"/>
              </a:spcBef>
              <a:buFont typeface="Wingdings" pitchFamily="2" charset="2"/>
              <a:buChar char="Ø"/>
            </a:pPr>
            <a:r>
              <a:rPr lang="en-US" sz="1400" b="1" dirty="0">
                <a:solidFill>
                  <a:srgbClr val="FFFF00"/>
                </a:solidFill>
                <a:latin typeface="Arial (W1)" pitchFamily="34" charset="0"/>
                <a:cs typeface="Times New Roman" pitchFamily="18" charset="0"/>
              </a:rPr>
              <a:t>  </a:t>
            </a:r>
            <a:r>
              <a:rPr lang="sr-Latn-CS" sz="1400" b="1" dirty="0">
                <a:solidFill>
                  <a:srgbClr val="FFFF00"/>
                </a:solidFill>
                <a:latin typeface="Arial (W1)" pitchFamily="34" charset="0"/>
                <a:cs typeface="Times New Roman" pitchFamily="18" charset="0"/>
              </a:rPr>
              <a:t>Otvaranjem kratko spojenog kola</a:t>
            </a:r>
            <a:r>
              <a:rPr lang="en-US" sz="1400" b="1" dirty="0">
                <a:solidFill>
                  <a:srgbClr val="FFFF00"/>
                </a:solidFill>
                <a:latin typeface="Arial (W1)" pitchFamily="34" charset="0"/>
                <a:cs typeface="Times New Roman" pitchFamily="18" charset="0"/>
              </a:rPr>
              <a:t>, </a:t>
            </a:r>
            <a:r>
              <a:rPr lang="sr-Latn-CS" sz="1400" b="1" dirty="0">
                <a:solidFill>
                  <a:srgbClr val="FFFF00"/>
                </a:solidFill>
                <a:latin typeface="Arial (W1)" pitchFamily="34" charset="0"/>
                <a:cs typeface="Times New Roman" pitchFamily="18" charset="0"/>
              </a:rPr>
              <a:t>dolazi do porasta napona na izvodima izolacije zbog zaostalog punjenja</a:t>
            </a:r>
            <a:endParaRPr lang="en-US" sz="1400" b="1" dirty="0">
              <a:solidFill>
                <a:srgbClr val="FFFF00"/>
              </a:solidFill>
              <a:latin typeface="Arial (W1)" pitchFamily="34" charset="0"/>
              <a:cs typeface="Times New Roman" pitchFamily="18" charset="0"/>
            </a:endParaRPr>
          </a:p>
          <a:p>
            <a:pPr>
              <a:spcBef>
                <a:spcPct val="100000"/>
              </a:spcBef>
              <a:buFont typeface="Wingdings" pitchFamily="2" charset="2"/>
              <a:buChar char="Ø"/>
            </a:pPr>
            <a:r>
              <a:rPr lang="en-US" sz="1400" b="1" dirty="0">
                <a:solidFill>
                  <a:srgbClr val="FFFF00"/>
                </a:solidFill>
                <a:latin typeface="Arial (W1)" pitchFamily="34" charset="0"/>
                <a:cs typeface="Times New Roman" pitchFamily="18" charset="0"/>
              </a:rPr>
              <a:t>  </a:t>
            </a:r>
            <a:r>
              <a:rPr lang="sr-Latn-CS" sz="1400" b="1" dirty="0">
                <a:solidFill>
                  <a:srgbClr val="FFFF00"/>
                </a:solidFill>
                <a:latin typeface="Arial (W1)" pitchFamily="34" charset="0"/>
                <a:cs typeface="Times New Roman" pitchFamily="18" charset="0"/>
              </a:rPr>
              <a:t>Ovaj napon se zove povratni napon</a:t>
            </a:r>
            <a:r>
              <a:rPr lang="en-US" sz="1400" b="1" dirty="0">
                <a:solidFill>
                  <a:srgbClr val="FFFF00"/>
                </a:solidFill>
                <a:latin typeface="Arial (W1)" pitchFamily="34" charset="0"/>
                <a:cs typeface="Times New Roman" pitchFamily="18" charset="0"/>
              </a:rPr>
              <a:t>. </a:t>
            </a:r>
            <a:r>
              <a:rPr lang="sr-Latn-CS" sz="1400" b="1" dirty="0">
                <a:solidFill>
                  <a:srgbClr val="FFFF00"/>
                </a:solidFill>
                <a:latin typeface="Arial (W1)" pitchFamily="34" charset="0"/>
                <a:cs typeface="Times New Roman" pitchFamily="18" charset="0"/>
              </a:rPr>
              <a:t>Ekvivalentno kolo koje najbolje opisuje fenomen polarizacije je serijsko </a:t>
            </a:r>
            <a:r>
              <a:rPr lang="en-US" sz="1400" b="1" dirty="0">
                <a:solidFill>
                  <a:srgbClr val="FFFF00"/>
                </a:solidFill>
                <a:latin typeface="Arial (W1)" pitchFamily="34" charset="0"/>
                <a:cs typeface="Times New Roman" pitchFamily="18" charset="0"/>
              </a:rPr>
              <a:t>R-C </a:t>
            </a:r>
            <a:r>
              <a:rPr lang="sr-Latn-CS" sz="1400" b="1" dirty="0">
                <a:solidFill>
                  <a:srgbClr val="FFFF00"/>
                </a:solidFill>
                <a:latin typeface="Arial (W1)" pitchFamily="34" charset="0"/>
                <a:cs typeface="Times New Roman" pitchFamily="18" charset="0"/>
              </a:rPr>
              <a:t>kolo</a:t>
            </a:r>
            <a:endParaRPr lang="de-CH" sz="1400" b="1" dirty="0">
              <a:solidFill>
                <a:srgbClr val="FFFF00"/>
              </a:solidFill>
              <a:latin typeface="Arial (W1)" pitchFamily="34" charset="0"/>
              <a:cs typeface="Times New Roman" pitchFamily="18" charset="0"/>
            </a:endParaRPr>
          </a:p>
        </p:txBody>
      </p:sp>
    </p:spTree>
    <p:extLst>
      <p:ext uri="{BB962C8B-B14F-4D97-AF65-F5344CB8AC3E}">
        <p14:creationId xmlns:p14="http://schemas.microsoft.com/office/powerpoint/2010/main" val="26908013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43808" y="390716"/>
            <a:ext cx="4130490" cy="523220"/>
          </a:xfrm>
          <a:prstGeom prst="rect">
            <a:avLst/>
          </a:prstGeom>
        </p:spPr>
        <p:txBody>
          <a:bodyPr wrap="none">
            <a:spAutoFit/>
          </a:bodyPr>
          <a:lstStyle/>
          <a:p>
            <a:r>
              <a:rPr lang="de-DE" sz="2800" b="1" dirty="0">
                <a:solidFill>
                  <a:srgbClr val="FFC000"/>
                </a:solidFill>
              </a:rPr>
              <a:t>POLARIZACIONI SPEKTAR</a:t>
            </a:r>
            <a:endParaRPr lang="sr-Latn-CS" sz="2800" dirty="0">
              <a:solidFill>
                <a:srgbClr val="FFC000"/>
              </a:solidFill>
            </a:endParaRPr>
          </a:p>
        </p:txBody>
      </p:sp>
      <p:pic>
        <p:nvPicPr>
          <p:cNvPr id="6" name="Picture 5"/>
          <p:cNvPicPr/>
          <p:nvPr/>
        </p:nvPicPr>
        <p:blipFill>
          <a:blip r:embed="rId2"/>
          <a:stretch>
            <a:fillRect/>
          </a:stretch>
        </p:blipFill>
        <p:spPr>
          <a:xfrm>
            <a:off x="251520" y="1124744"/>
            <a:ext cx="4752528" cy="4032448"/>
          </a:xfrm>
          <a:prstGeom prst="rect">
            <a:avLst/>
          </a:prstGeom>
        </p:spPr>
      </p:pic>
      <p:pic>
        <p:nvPicPr>
          <p:cNvPr id="7" name="Picture 6"/>
          <p:cNvPicPr/>
          <p:nvPr/>
        </p:nvPicPr>
        <p:blipFill>
          <a:blip r:embed="rId3"/>
          <a:stretch>
            <a:fillRect/>
          </a:stretch>
        </p:blipFill>
        <p:spPr>
          <a:xfrm>
            <a:off x="4283968" y="2420888"/>
            <a:ext cx="4513431" cy="3925292"/>
          </a:xfrm>
          <a:prstGeom prst="rect">
            <a:avLst/>
          </a:prstGeom>
        </p:spPr>
      </p:pic>
    </p:spTree>
    <p:extLst>
      <p:ext uri="{BB962C8B-B14F-4D97-AF65-F5344CB8AC3E}">
        <p14:creationId xmlns:p14="http://schemas.microsoft.com/office/powerpoint/2010/main" val="66919624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556792"/>
            <a:ext cx="8496944" cy="4524315"/>
          </a:xfrm>
          <a:prstGeom prst="rect">
            <a:avLst/>
          </a:prstGeom>
        </p:spPr>
        <p:txBody>
          <a:bodyPr wrap="square">
            <a:spAutoFit/>
          </a:bodyPr>
          <a:lstStyle/>
          <a:p>
            <a:r>
              <a:rPr lang="sr-Latn-CS" b="1" dirty="0"/>
              <a:t> </a:t>
            </a:r>
            <a:endParaRPr lang="sr-Latn-CS" dirty="0"/>
          </a:p>
          <a:p>
            <a:r>
              <a:rPr lang="sr-Latn-CS" dirty="0"/>
              <a:t>Električne dijagnostičke metode koriste se za indirektno određivanje sadržaja vlage u papirno-uljnoj izolaciji. Prednost korištenja električnih dijagnostičkih metoda za određivanje vlage je prvenstveno činjenica da se time izbjegava otvaranje transformatora radi uzimanja uzoraka papira. Informacija dobijena primjenom ovih metoda odnosi se na </a:t>
            </a:r>
            <a:r>
              <a:rPr lang="sr-Latn-CS" i="1" dirty="0"/>
              <a:t>prosječan </a:t>
            </a:r>
            <a:r>
              <a:rPr lang="sr-Latn-CS" dirty="0"/>
              <a:t>sadržaj vlage u papirno-uljnoj izolaciji, o čemu treba voditi računa prilikom tumačenja dobijenih rezultata. </a:t>
            </a:r>
          </a:p>
          <a:p>
            <a:r>
              <a:rPr lang="sr-Latn-CS" dirty="0"/>
              <a:t>U zavisnosti od rezultata mjerenja izolacionog sistema energetskih transformatora i ekonomskih faktora, preporučuje se:</a:t>
            </a:r>
          </a:p>
          <a:p>
            <a:pPr marL="285750" lvl="0" indent="-285750">
              <a:buFont typeface="Arial" pitchFamily="34" charset="0"/>
              <a:buChar char="•"/>
            </a:pPr>
            <a:r>
              <a:rPr lang="sr-Latn-CS" dirty="0"/>
              <a:t>sušenje ulja i čvrste izolacije–ukoliko je sadržaj vode u ulju nedopustivo visok,</a:t>
            </a:r>
          </a:p>
          <a:p>
            <a:pPr marL="285750" lvl="0" indent="-285750">
              <a:buFont typeface="Arial" pitchFamily="34" charset="0"/>
              <a:buChar char="•"/>
            </a:pPr>
            <a:r>
              <a:rPr lang="sr-Latn-CS" dirty="0"/>
              <a:t>sušenje i regeneracija izolacije–ukoliko su električne karakteristike u granicama zadovoljavajućih kriterijuma za dati naponski nivo–da bi se spriječilo ubrzano starenje papira,</a:t>
            </a:r>
          </a:p>
          <a:p>
            <a:pPr marL="285750" lvl="0" indent="-285750">
              <a:buFont typeface="Arial" pitchFamily="34" charset="0"/>
              <a:buChar char="•"/>
            </a:pPr>
            <a:r>
              <a:rPr lang="sr-Latn-CS" dirty="0"/>
              <a:t>ukoliko ETR nije ugrožen neposredno niskom dielektričnom čvrstoćom ulja – transformator zadržati u pogonu do kraja životnog vijeka uz obezbjeđenje rezerve.</a:t>
            </a:r>
          </a:p>
          <a:p>
            <a:r>
              <a:rPr lang="sr-Latn-CS" b="1" dirty="0"/>
              <a:t> </a:t>
            </a:r>
            <a:endParaRPr lang="sr-Latn-CS" dirty="0"/>
          </a:p>
        </p:txBody>
      </p:sp>
      <p:sp>
        <p:nvSpPr>
          <p:cNvPr id="3" name="Rectangle 2"/>
          <p:cNvSpPr/>
          <p:nvPr/>
        </p:nvSpPr>
        <p:spPr>
          <a:xfrm>
            <a:off x="2699792" y="620688"/>
            <a:ext cx="3262255" cy="584775"/>
          </a:xfrm>
          <a:prstGeom prst="rect">
            <a:avLst/>
          </a:prstGeom>
        </p:spPr>
        <p:txBody>
          <a:bodyPr wrap="square">
            <a:spAutoFit/>
          </a:bodyPr>
          <a:lstStyle/>
          <a:p>
            <a:pPr algn="ctr"/>
            <a:r>
              <a:rPr lang="sr-Latn-CS" sz="3200" b="1" dirty="0">
                <a:solidFill>
                  <a:srgbClr val="FFC000"/>
                </a:solidFill>
              </a:rPr>
              <a:t>ZAKLJUČAK</a:t>
            </a:r>
            <a:endParaRPr lang="sr-Latn-CS" sz="3200" dirty="0">
              <a:solidFill>
                <a:srgbClr val="FFC000"/>
              </a:solidFill>
            </a:endParaRPr>
          </a:p>
        </p:txBody>
      </p:sp>
    </p:spTree>
    <p:extLst>
      <p:ext uri="{BB962C8B-B14F-4D97-AF65-F5344CB8AC3E}">
        <p14:creationId xmlns:p14="http://schemas.microsoft.com/office/powerpoint/2010/main" val="29293680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68</TotalTime>
  <Words>217</Words>
  <Application>Microsoft Office PowerPoint</Application>
  <PresentationFormat>On-screen Show (4:3)</PresentationFormat>
  <Paragraphs>31</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Horizon</vt:lpstr>
      <vt:lpstr>CorelDRAW.Graphic.14</vt:lpstr>
      <vt:lpstr>        OSNOVE ANALIZE SADRŽAJA VLAGE U IZOLACIONOM SISTEMU ENERGETSKOG TRANSFORMATORA PRIMJENOM RVM METODE </vt:lpstr>
      <vt:lpstr>VLAGA U IZOLACIONOM SISTEMU TRANSFORMATORA</vt:lpstr>
      <vt:lpstr>Težinski udio i raspodjela vode u elementima izolacionog sistema transformatora</vt:lpstr>
      <vt:lpstr>PowerPoint Presentation</vt:lpstr>
      <vt:lpstr>PowerPoint Presentation</vt:lpstr>
      <vt:lpstr>PowerPoint Presentation</vt:lpstr>
      <vt:lpstr>PowerPoint Presentation</vt:lpstr>
      <vt:lpstr>PowerPoint Presentation</vt:lpstr>
    </vt:vector>
  </TitlesOfParts>
  <Company>CGES, Elektroprenos Podgorica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OSNOVE ANALIZE SADRŽAJA VLAGE U IZOLACIONOM SISTEMU ENERGETSKOG TRANSFORMATORA PRIMJENOM RVM METODE </dc:title>
  <dc:creator>predrag.mijajlovic</dc:creator>
  <cp:lastModifiedBy>predrag.mijajlovic</cp:lastModifiedBy>
  <cp:revision>12</cp:revision>
  <dcterms:created xsi:type="dcterms:W3CDTF">2012-10-15T09:19:57Z</dcterms:created>
  <dcterms:modified xsi:type="dcterms:W3CDTF">2012-10-16T08:48:56Z</dcterms:modified>
</cp:coreProperties>
</file>